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95" r:id="rId3"/>
    <p:sldId id="257" r:id="rId4"/>
    <p:sldId id="258" r:id="rId5"/>
    <p:sldId id="259" r:id="rId6"/>
    <p:sldId id="260" r:id="rId7"/>
    <p:sldId id="261" r:id="rId8"/>
    <p:sldId id="267" r:id="rId9"/>
    <p:sldId id="289" r:id="rId10"/>
    <p:sldId id="292" r:id="rId11"/>
    <p:sldId id="288" r:id="rId12"/>
    <p:sldId id="290" r:id="rId13"/>
    <p:sldId id="305" r:id="rId14"/>
    <p:sldId id="296" r:id="rId15"/>
    <p:sldId id="301" r:id="rId16"/>
    <p:sldId id="285" r:id="rId17"/>
    <p:sldId id="304" r:id="rId18"/>
    <p:sldId id="286" r:id="rId19"/>
    <p:sldId id="282" r:id="rId20"/>
    <p:sldId id="269" r:id="rId21"/>
    <p:sldId id="297" r:id="rId22"/>
    <p:sldId id="306" r:id="rId23"/>
    <p:sldId id="293" r:id="rId24"/>
    <p:sldId id="268" r:id="rId25"/>
    <p:sldId id="298" r:id="rId26"/>
    <p:sldId id="270" r:id="rId27"/>
    <p:sldId id="273" r:id="rId28"/>
    <p:sldId id="307" r:id="rId29"/>
    <p:sldId id="308" r:id="rId30"/>
    <p:sldId id="311" r:id="rId31"/>
    <p:sldId id="291" r:id="rId32"/>
    <p:sldId id="299" r:id="rId33"/>
    <p:sldId id="309" r:id="rId34"/>
    <p:sldId id="294" r:id="rId35"/>
    <p:sldId id="310" r:id="rId36"/>
    <p:sldId id="300" r:id="rId37"/>
    <p:sldId id="281" r:id="rId38"/>
    <p:sldId id="302" r:id="rId39"/>
    <p:sldId id="303" r:id="rId4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809" autoAdjust="0"/>
    <p:restoredTop sz="94660"/>
  </p:normalViewPr>
  <p:slideViewPr>
    <p:cSldViewPr>
      <p:cViewPr varScale="1">
        <p:scale>
          <a:sx n="70" d="100"/>
          <a:sy n="70" d="100"/>
        </p:scale>
        <p:origin x="76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1B981-8553-446C-A5C1-E77B36B9AABA}" type="datetimeFigureOut">
              <a:rPr lang="ru-RU"/>
              <a:pPr>
                <a:defRPr/>
              </a:pPr>
              <a:t>11.07.2016</a:t>
            </a:fld>
            <a:endParaRPr lang="ru-RU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B6CA3-A29A-4880-BD78-B3C5E80616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DEFBE-CA1A-4577-9282-E4171B9F26DE}" type="datetimeFigureOut">
              <a:rPr lang="ru-RU"/>
              <a:pPr>
                <a:defRPr/>
              </a:pPr>
              <a:t>11.07.2016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C0D6D-77BE-4F66-A40B-D6676C3777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60FD1-F5C7-4A98-A577-4592BA6F3100}" type="datetimeFigureOut">
              <a:rPr lang="ru-RU"/>
              <a:pPr>
                <a:defRPr/>
              </a:pPr>
              <a:t>11.07.2016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658FE-6E94-4A0A-B477-61DEE293F9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A7C6B-0D12-4D8F-9139-6B98BC5D15C0}" type="datetimeFigureOut">
              <a:rPr lang="ru-RU"/>
              <a:pPr>
                <a:defRPr/>
              </a:pPr>
              <a:t>11.07.2016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24FD6-E74F-40AA-8F20-845ECD0D4C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E3204-8DDE-491A-88F4-74EFABFD405F}" type="datetimeFigureOut">
              <a:rPr lang="ru-RU"/>
              <a:pPr>
                <a:defRPr/>
              </a:pPr>
              <a:t>11.07.2016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D8A25-69B9-4B59-958D-8F9CBEDE85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EF346-A74B-42D9-8202-7602B14CC053}" type="datetimeFigureOut">
              <a:rPr lang="ru-RU"/>
              <a:pPr>
                <a:defRPr/>
              </a:pPr>
              <a:t>11.07.2016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99882-2A9E-4A20-93BD-DA62409CE6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2841A-7998-40EB-A502-441B38106089}" type="datetimeFigureOut">
              <a:rPr lang="ru-RU"/>
              <a:pPr>
                <a:defRPr/>
              </a:pPr>
              <a:t>11.07.2016</a:t>
            </a:fld>
            <a:endParaRPr lang="ru-RU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4450A-8F68-4B52-8579-6928273027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47C46-23D2-443E-B82B-D9EA0AB918F6}" type="datetimeFigureOut">
              <a:rPr lang="ru-RU"/>
              <a:pPr>
                <a:defRPr/>
              </a:pPr>
              <a:t>11.07.2016</a:t>
            </a:fld>
            <a:endParaRPr lang="ru-RU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D1D6D-9606-4C31-BA84-09A1377C66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3F542-6E00-4759-ABF0-34C5F4FB1396}" type="datetimeFigureOut">
              <a:rPr lang="ru-RU"/>
              <a:pPr>
                <a:defRPr/>
              </a:pPr>
              <a:t>11.07.2016</a:t>
            </a:fld>
            <a:endParaRPr lang="ru-RU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2D35D-127C-4748-BB33-AFED21D249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DB758-13BA-4DA1-BBBD-AF4D771F041F}" type="datetimeFigureOut">
              <a:rPr lang="ru-RU"/>
              <a:pPr>
                <a:defRPr/>
              </a:pPr>
              <a:t>11.07.2016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CA881-4EC6-4826-8C2D-47EA57916E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5FD4D-8847-4306-83D3-48A00D51D9C5}" type="datetimeFigureOut">
              <a:rPr lang="ru-RU"/>
              <a:pPr>
                <a:defRPr/>
              </a:pPr>
              <a:t>11.07.2016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AD0B5-EDCB-4A4B-A96B-79869E043D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D6EC277-5E3E-4A80-B18F-4A277115E9D9}" type="datetimeFigureOut">
              <a:rPr lang="ru-RU"/>
              <a:pPr>
                <a:defRPr/>
              </a:pPr>
              <a:t>11.07.2016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27B3584-C7C9-4710-9446-2CDD228156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6" r:id="rId2"/>
    <p:sldLayoutId id="2147483685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6" r:id="rId9"/>
    <p:sldLayoutId id="2147483682" r:id="rId10"/>
    <p:sldLayoutId id="214748368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3" y="0"/>
            <a:ext cx="7992889" cy="278092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7200" dirty="0" smtClean="0">
                <a:effectLst/>
              </a:rPr>
              <a:t>Проект</a:t>
            </a:r>
            <a:r>
              <a:rPr lang="ru-RU" sz="6600" dirty="0">
                <a:effectLst/>
              </a:rPr>
              <a:t/>
            </a:r>
            <a:br>
              <a:rPr lang="ru-RU" sz="6600" dirty="0">
                <a:effectLst/>
              </a:rPr>
            </a:br>
            <a:r>
              <a:rPr lang="ru-RU" sz="8000" dirty="0">
                <a:effectLst/>
              </a:rPr>
              <a:t>«Космос»</a:t>
            </a:r>
            <a:r>
              <a:rPr lang="ru-RU" sz="4400" dirty="0">
                <a:effectLst/>
              </a:rPr>
              <a:t/>
            </a:r>
            <a:br>
              <a:rPr lang="ru-RU" sz="4400" dirty="0">
                <a:effectLst/>
              </a:rPr>
            </a:b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750" y="2924175"/>
            <a:ext cx="8496746" cy="2736850"/>
          </a:xfrm>
        </p:spPr>
        <p:txBody>
          <a:bodyPr>
            <a:normAutofit/>
          </a:bodyPr>
          <a:lstStyle/>
          <a:p>
            <a:pPr marR="0">
              <a:lnSpc>
                <a:spcPct val="80000"/>
              </a:lnSpc>
            </a:pPr>
            <a:r>
              <a:rPr lang="ru-RU" sz="2000" b="1" dirty="0" smtClean="0"/>
              <a:t>Составитель:</a:t>
            </a:r>
            <a:endParaRPr lang="ru-RU" sz="2000" dirty="0" smtClean="0"/>
          </a:p>
          <a:p>
            <a:pPr marR="0">
              <a:lnSpc>
                <a:spcPct val="80000"/>
              </a:lnSpc>
            </a:pPr>
            <a:r>
              <a:rPr lang="ru-RU" sz="2000" b="1" dirty="0" smtClean="0"/>
              <a:t>                                                                                          Пугачёва Ирина Валерьевна</a:t>
            </a:r>
          </a:p>
          <a:p>
            <a:pPr marR="0">
              <a:lnSpc>
                <a:spcPct val="80000"/>
              </a:lnSpc>
            </a:pPr>
            <a:endParaRPr lang="ru-RU" sz="2000" dirty="0" smtClean="0"/>
          </a:p>
          <a:p>
            <a:pPr marR="0">
              <a:lnSpc>
                <a:spcPct val="80000"/>
              </a:lnSpc>
            </a:pPr>
            <a:r>
              <a:rPr lang="ru-RU" sz="2000" b="1" dirty="0" smtClean="0"/>
              <a:t>                                                                                          Воспитатель I квалификационной                              </a:t>
            </a:r>
            <a:endParaRPr lang="ru-RU" sz="2000" dirty="0" smtClean="0"/>
          </a:p>
          <a:p>
            <a:pPr marR="0">
              <a:lnSpc>
                <a:spcPct val="80000"/>
              </a:lnSpc>
            </a:pPr>
            <a:r>
              <a:rPr lang="ru-RU" sz="2000" b="1" dirty="0" smtClean="0"/>
              <a:t>                                                                                                               категории</a:t>
            </a:r>
            <a:endParaRPr lang="ru-RU" sz="2000" dirty="0" smtClean="0"/>
          </a:p>
          <a:p>
            <a:pPr marR="0">
              <a:lnSpc>
                <a:spcPct val="80000"/>
              </a:lnSpc>
            </a:pPr>
            <a:r>
              <a:rPr lang="ru-RU" sz="2000" dirty="0" smtClean="0"/>
              <a:t> </a:t>
            </a:r>
          </a:p>
          <a:p>
            <a:pPr marR="0">
              <a:lnSpc>
                <a:spcPct val="80000"/>
              </a:lnSpc>
            </a:pPr>
            <a:endParaRPr lang="ru-RU" sz="2000" dirty="0" smtClean="0"/>
          </a:p>
        </p:txBody>
      </p:sp>
      <p:pic>
        <p:nvPicPr>
          <p:cNvPr id="1028" name="Picture 4" descr="http://p1.pichost.me/i/50/1738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37" y="2204864"/>
            <a:ext cx="5616624" cy="44191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275" y="0"/>
            <a:ext cx="8028384" cy="949144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>
                <a:solidFill>
                  <a:schemeClr val="tx1"/>
                </a:solidFill>
              </a:rPr>
              <a:t>Просмотр </a:t>
            </a:r>
            <a:r>
              <a:rPr lang="ru-RU" sz="3200" dirty="0" smtClean="0">
                <a:solidFill>
                  <a:schemeClr val="tx1"/>
                </a:solidFill>
              </a:rPr>
              <a:t>видеоролика о строении солнечной системы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8136904" cy="5557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C:\Users\admin\Desktop\Космос\картинки космаса\Skolko-planet-v-solnechnoy-siste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688" y="765175"/>
            <a:ext cx="8829675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7851648" cy="72008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tx1"/>
                </a:solidFill>
              </a:rPr>
              <a:t>Оформление стенда «Строение солнечной системы»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11560" y="1196752"/>
            <a:ext cx="8064896" cy="54726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8868" y="83139"/>
            <a:ext cx="8862792" cy="892696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>
                <a:solidFill>
                  <a:schemeClr val="tx1"/>
                </a:solidFill>
              </a:rPr>
              <a:t>Солнце, планета или </a:t>
            </a:r>
            <a:r>
              <a:rPr lang="ru-RU" sz="3200" dirty="0" err="1" smtClean="0">
                <a:solidFill>
                  <a:schemeClr val="tx1"/>
                </a:solidFill>
              </a:rPr>
              <a:t>звезда?Какая</a:t>
            </a:r>
            <a:r>
              <a:rPr lang="ru-RU" sz="3200" dirty="0" smtClean="0">
                <a:solidFill>
                  <a:schemeClr val="tx1"/>
                </a:solidFill>
              </a:rPr>
              <a:t> по счету от солнца наша планета? 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75835"/>
            <a:ext cx="7776864" cy="58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6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7450"/>
            <a:ext cx="8496944" cy="38742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Знакомство детей с первыми космонавтами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admin\Desktop\Космос\картинки космаса\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556" y="3460655"/>
            <a:ext cx="397344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4" y="468347"/>
            <a:ext cx="5722824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3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16632"/>
            <a:ext cx="7851648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Музей Космонавтики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8" name="Picture 4" descr="https://upload.wikimedia.org/wikipedia/commons/thumb/d/dd/Belka.Space_dog.jpg/1280px-Belka.Space_do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9" y="1124744"/>
            <a:ext cx="3424028" cy="256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8744" y="3687415"/>
            <a:ext cx="1260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+mn-lt"/>
              </a:rPr>
              <a:t>Белка</a:t>
            </a:r>
            <a:endParaRPr lang="ru-RU" sz="2400" b="1" dirty="0">
              <a:latin typeface="+mn-lt"/>
            </a:endParaRPr>
          </a:p>
        </p:txBody>
      </p:sp>
      <p:pic>
        <p:nvPicPr>
          <p:cNvPr id="1030" name="Picture 6" descr="https://upload.wikimedia.org/wikipedia/commons/thumb/d/d8/Strelka.Space_dog.jpg/1280px-Strelka.Space_do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44811"/>
            <a:ext cx="3247575" cy="254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08304" y="3672169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+mn-lt"/>
              </a:rPr>
              <a:t>Стрелка</a:t>
            </a:r>
            <a:endParaRPr lang="ru-RU" sz="2400" b="1" dirty="0">
              <a:latin typeface="+mn-lt"/>
            </a:endParaRPr>
          </a:p>
        </p:txBody>
      </p:sp>
      <p:pic>
        <p:nvPicPr>
          <p:cNvPr id="1032" name="Picture 8" descr="https://upload.wikimedia.org/wikipedia/commons/thumb/9/9f/%D0%91%D0%B5%D0%BB%D0%BA%D0%B0%D0%A1%D1%82%D1%80%D0%B5%D0%BB%D0%BA%D0%B0_VizuIMG_3703.JPG/1280px-%D0%91%D0%B5%D0%BB%D0%BA%D0%B0%D0%A1%D1%82%D1%80%D0%B5%D0%BB%D0%BA%D0%B0_VizuIMG_37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042" y="3789040"/>
            <a:ext cx="3600399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00550" y="4581128"/>
            <a:ext cx="3312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+mn-lt"/>
              </a:rPr>
              <a:t>Белка и Стрелка (</a:t>
            </a:r>
            <a:r>
              <a:rPr lang="ru-RU" sz="2400" b="1" dirty="0" smtClean="0">
                <a:latin typeface="+mn-lt"/>
              </a:rPr>
              <a:t>граффити). </a:t>
            </a:r>
            <a:r>
              <a:rPr lang="ru-RU" sz="2400" b="1" dirty="0">
                <a:latin typeface="+mn-lt"/>
              </a:rPr>
              <a:t>Одно из зданий на набережной </a:t>
            </a:r>
            <a:r>
              <a:rPr lang="ru-RU" sz="2400" b="1" dirty="0" smtClean="0">
                <a:latin typeface="+mn-lt"/>
              </a:rPr>
              <a:t>              Харькова</a:t>
            </a:r>
            <a:endParaRPr lang="ru-RU" sz="2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303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Текст 2"/>
          <p:cNvSpPr>
            <a:spLocks noGrp="1"/>
          </p:cNvSpPr>
          <p:nvPr>
            <p:ph type="body" idx="1"/>
          </p:nvPr>
        </p:nvSpPr>
        <p:spPr>
          <a:xfrm>
            <a:off x="468312" y="1"/>
            <a:ext cx="8496175" cy="908720"/>
          </a:xfrm>
        </p:spPr>
        <p:txBody>
          <a:bodyPr/>
          <a:lstStyle/>
          <a:p>
            <a:r>
              <a:rPr lang="ru-RU" sz="2400" b="1" dirty="0" smtClean="0"/>
              <a:t>12 апреля 1961 года совершён первый полёт человека в космос (Ю. Гагарин) на корабле Восток-1 (СССР).</a:t>
            </a:r>
          </a:p>
          <a:p>
            <a:endParaRPr lang="ru-RU" dirty="0" smtClean="0"/>
          </a:p>
        </p:txBody>
      </p:sp>
      <p:pic>
        <p:nvPicPr>
          <p:cNvPr id="27650" name="Picture 2" descr="C:\Users\admin\Desktop\Космос\картинки космаса\legenda-sovetskoj-kosmonavtiki-jurij-gagarin-v_13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8144" y="4201037"/>
            <a:ext cx="3275856" cy="263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4" y="764704"/>
            <a:ext cx="6552728" cy="4608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4" y="116632"/>
            <a:ext cx="7416638" cy="61926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284984"/>
            <a:ext cx="4141383" cy="3402470"/>
          </a:xfrm>
          <a:prstGeom prst="rect">
            <a:avLst/>
          </a:prstGeom>
        </p:spPr>
      </p:pic>
      <p:pic>
        <p:nvPicPr>
          <p:cNvPr id="6" name="Picture 8" descr="https://openclipart.org/image/2400px/svg_to_png/138223/estrell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06" y="332655"/>
            <a:ext cx="1502246" cy="99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openclipart.org/image/2400px/svg_to_png/138223/estrell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764705"/>
            <a:ext cx="2376264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93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Текст 2"/>
          <p:cNvSpPr>
            <a:spLocks noGrp="1"/>
          </p:cNvSpPr>
          <p:nvPr>
            <p:ph type="body" idx="1"/>
          </p:nvPr>
        </p:nvSpPr>
        <p:spPr>
          <a:xfrm>
            <a:off x="107504" y="-3929"/>
            <a:ext cx="8856984" cy="1272689"/>
          </a:xfrm>
        </p:spPr>
        <p:txBody>
          <a:bodyPr/>
          <a:lstStyle/>
          <a:p>
            <a:r>
              <a:rPr lang="ru-RU" sz="2800" b="1" dirty="0" smtClean="0"/>
              <a:t>16 июня 1963 </a:t>
            </a:r>
            <a:r>
              <a:rPr lang="ru-RU" sz="2400" dirty="0" smtClean="0"/>
              <a:t>года совершён первый в мире полёт в космос женщины-космонавта (Валентина Терешкова) на космическом корабле Восток-6 (СССР).</a:t>
            </a:r>
          </a:p>
          <a:p>
            <a:endParaRPr lang="ru-RU" dirty="0" smtClean="0"/>
          </a:p>
        </p:txBody>
      </p:sp>
      <p:pic>
        <p:nvPicPr>
          <p:cNvPr id="28674" name="Picture 2" descr="C:\Users\admin\Desktop\Космос\картинки космаса\c69997dd-3f8a-4559-9756-71c7775be9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3248" y="3861048"/>
            <a:ext cx="3384376" cy="2848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8760"/>
            <a:ext cx="6048672" cy="4680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body" idx="1"/>
          </p:nvPr>
        </p:nvSpPr>
        <p:spPr>
          <a:xfrm>
            <a:off x="106710" y="53188"/>
            <a:ext cx="8892480" cy="1008112"/>
          </a:xfrm>
        </p:spPr>
        <p:txBody>
          <a:bodyPr>
            <a:normAutofit fontScale="25000" lnSpcReduction="20000"/>
          </a:bodyPr>
          <a:lstStyle/>
          <a:p>
            <a:pPr marL="342900" indent="-34290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ru-RU" sz="9600" b="1" dirty="0"/>
              <a:t>18 марта 1965 </a:t>
            </a:r>
            <a:r>
              <a:rPr lang="ru-RU" sz="9600" dirty="0" smtClean="0"/>
              <a:t>года </a:t>
            </a:r>
            <a:r>
              <a:rPr lang="ru-RU" sz="9600" dirty="0"/>
              <a:t>совершён первый в истории выход человека в открытый космос. Космонавт Алексей Леонов совершил выход в открытый космос </a:t>
            </a:r>
            <a:r>
              <a:rPr lang="ru-RU" sz="11200" dirty="0"/>
              <a:t>из корабля Восход-2  (СССР).</a:t>
            </a:r>
          </a:p>
          <a:p>
            <a:pPr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/>
          </a:p>
        </p:txBody>
      </p:sp>
      <p:pic>
        <p:nvPicPr>
          <p:cNvPr id="29698" name="Picture 2" descr="C:\Users\admin\Desktop\Космос\картинки космаса\4322123012014_a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710" y="1340768"/>
            <a:ext cx="374521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420888"/>
            <a:ext cx="5579318" cy="4294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243408"/>
            <a:ext cx="8964488" cy="121156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tx1"/>
                </a:solidFill>
              </a:rPr>
              <a:t>Этот исследовательский проект посвящается к празднику 12 апреля  «День Космонавтики»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4338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268413"/>
            <a:ext cx="4508500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2997200"/>
            <a:ext cx="4248150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22829"/>
            <a:ext cx="7772400" cy="989607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tx1"/>
                </a:solidFill>
                <a:effectLst/>
              </a:rPr>
              <a:t>НОД рисование мелками                 «Этот </a:t>
            </a:r>
            <a:r>
              <a:rPr lang="ru-RU" sz="3600" dirty="0">
                <a:solidFill>
                  <a:schemeClr val="tx1"/>
                </a:solidFill>
                <a:effectLst/>
              </a:rPr>
              <a:t>необъятный космос</a:t>
            </a:r>
            <a:r>
              <a:rPr lang="ru-RU" sz="3600" dirty="0" smtClean="0">
                <a:solidFill>
                  <a:schemeClr val="tx1"/>
                </a:solidFill>
                <a:effectLst/>
              </a:rPr>
              <a:t>»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091165"/>
            <a:ext cx="5650566" cy="4650203"/>
          </a:xfrm>
          <a:prstGeom prst="rect">
            <a:avLst/>
          </a:prstGeom>
        </p:spPr>
      </p:pic>
      <p:pic>
        <p:nvPicPr>
          <p:cNvPr id="1032" name="Picture 8" descr="https://openclipart.org/image/2400px/svg_to_png/138223/estrell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797" y="865756"/>
            <a:ext cx="2241775" cy="107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3240360" cy="2520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2703"/>
            <a:ext cx="9144000" cy="6275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77280" y="0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Выставка рисунков «Этот необъятный космос»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92590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341"/>
            <a:ext cx="7851648" cy="4160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Детская библиотека о космосе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305" y="417365"/>
            <a:ext cx="5400600" cy="6309320"/>
          </a:xfrm>
          <a:prstGeom prst="rect">
            <a:avLst/>
          </a:prstGeom>
        </p:spPr>
      </p:pic>
      <p:pic>
        <p:nvPicPr>
          <p:cNvPr id="5" name="Picture 6" descr="http://s4.pic4you.ru/y2015/04-03/24687/4982524-thum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81" y="3284984"/>
            <a:ext cx="2016753" cy="202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openclipart.org/image/2400px/svg_to_png/138223/estrell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1665182" cy="93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08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856983" cy="936104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tx1"/>
                </a:solidFill>
              </a:rPr>
              <a:t>Рассматривание книг, энциклопедий    </a:t>
            </a:r>
            <a:r>
              <a:rPr lang="ru-RU" sz="3600" dirty="0">
                <a:solidFill>
                  <a:schemeClr val="tx1"/>
                </a:solidFill>
              </a:rPr>
              <a:t>о космосе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1" y="3009761"/>
            <a:ext cx="4536504" cy="38164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4608512" cy="4084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7772400" cy="1052513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tx1"/>
                </a:solidFill>
                <a:effectLst/>
              </a:rPr>
              <a:t>НОД Рисование красками </a:t>
            </a:r>
            <a:r>
              <a:rPr lang="ru-RU" sz="24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400" dirty="0" smtClean="0">
                <a:solidFill>
                  <a:schemeClr val="tx1"/>
                </a:solidFill>
                <a:effectLst/>
              </a:rPr>
            </a:br>
            <a:r>
              <a:rPr lang="ru-RU" sz="3600" dirty="0" smtClean="0">
                <a:solidFill>
                  <a:schemeClr val="tx1"/>
                </a:solidFill>
                <a:effectLst/>
              </a:rPr>
              <a:t>«</a:t>
            </a:r>
            <a:r>
              <a:rPr lang="ru-RU" sz="3600" dirty="0">
                <a:solidFill>
                  <a:schemeClr val="tx1"/>
                </a:solidFill>
                <a:effectLst/>
              </a:rPr>
              <a:t>Земля и инопланетяне</a:t>
            </a:r>
            <a:r>
              <a:rPr lang="ru-RU" sz="3600" dirty="0" smtClean="0">
                <a:solidFill>
                  <a:schemeClr val="tx1"/>
                </a:solidFill>
                <a:effectLst/>
              </a:rPr>
              <a:t>»</a:t>
            </a:r>
            <a:endParaRPr lang="ru-RU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мама\Фото-00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6712"/>
            <a:ext cx="9144000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871700" y="33006"/>
            <a:ext cx="5400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Выставка рисунков                              «</a:t>
            </a:r>
            <a:r>
              <a:rPr lang="ru-RU" sz="2400" b="1" dirty="0"/>
              <a:t>Земля и инопланетяне»</a:t>
            </a:r>
            <a:endParaRPr lang="ru-RU" sz="2400" b="1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710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0088" y="8879"/>
            <a:ext cx="7772400" cy="672104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tx1"/>
                </a:solidFill>
                <a:effectLst/>
              </a:rPr>
              <a:t>Р</a:t>
            </a:r>
            <a:r>
              <a:rPr lang="ru-RU" sz="3600" dirty="0" smtClean="0">
                <a:solidFill>
                  <a:schemeClr val="tx1"/>
                </a:solidFill>
                <a:effectLst/>
              </a:rPr>
              <a:t>обототехника</a:t>
            </a:r>
            <a:r>
              <a:rPr lang="ru-RU" sz="5400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sz="4400" dirty="0">
                <a:solidFill>
                  <a:schemeClr val="tx1"/>
                </a:solidFill>
                <a:effectLst/>
              </a:rPr>
              <a:t>«Космодром»</a:t>
            </a:r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39938" name="Picture 2" descr="I:\лего\DSC048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9420" y="764704"/>
            <a:ext cx="8120384" cy="5782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I:\лего\DSC048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119063"/>
            <a:ext cx="4200525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3" descr="I:\лего\DSC0486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3243263"/>
            <a:ext cx="4632325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5" descr="http://3.bp.blogspot.com/-giYrZ9uCq5c/T5HRzgCB7FI/AAAAAAAABT4/cgAa-RLzmfg/s1600/rocket6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134938"/>
            <a:ext cx="338455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7" descr="http://prizyvnikmoy.ru/_fr/7/7481730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5575" y="3611563"/>
            <a:ext cx="4103688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-16076"/>
            <a:ext cx="8283696" cy="472027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dirty="0" smtClean="0">
                <a:solidFill>
                  <a:schemeClr val="tx1"/>
                </a:solidFill>
              </a:rPr>
              <a:t>                         Инженерная школа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55951"/>
            <a:ext cx="5112568" cy="41740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924944"/>
            <a:ext cx="4699656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3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8280920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6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2180" y="116632"/>
            <a:ext cx="7851648" cy="72008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Актуальность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0825" y="836613"/>
            <a:ext cx="8785225" cy="5905500"/>
          </a:xfrm>
        </p:spPr>
        <p:txBody>
          <a:bodyPr>
            <a:normAutofit/>
          </a:bodyPr>
          <a:lstStyle/>
          <a:p>
            <a:pPr marR="0" algn="l">
              <a:lnSpc>
                <a:spcPct val="90000"/>
              </a:lnSpc>
            </a:pPr>
            <a:r>
              <a:rPr lang="ru-RU" dirty="0" smtClean="0"/>
              <a:t>В дошкольном возрасте формируется личность человека, его мировоззрение, которое определяет отношение человека к внешнему миру и к самому себе. Здесь немаловажное значение имеет астрономическая грамотность. Это способствует расширению кругозора, дает возможность в будущем ощутить связь со Вселенной и ответственность за сохранение уникальной природы нашей планеты.</a:t>
            </a:r>
          </a:p>
          <a:p>
            <a:pPr marR="0" algn="l">
              <a:lnSpc>
                <a:spcPct val="90000"/>
              </a:lnSpc>
            </a:pPr>
            <a:r>
              <a:rPr lang="ru-RU" dirty="0" smtClean="0"/>
              <a:t>      С древних времён людей манило всё недоступное и загадочное. Без сомнения, самым недостижимым из всего того, что их окружало, был космос. Дети, подобно древним людям, находятся в слиянии с природой, а потому всё что их окружает, кажется им таким родным и интересным С раннего возраста их интересуют загадки Вселенной, Солнце, Луна, звёзды. </a:t>
            </a:r>
          </a:p>
          <a:p>
            <a:pPr marR="0" algn="l">
              <a:lnSpc>
                <a:spcPct val="90000"/>
              </a:lnSpc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16632"/>
            <a:ext cx="7851648" cy="57606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95736" y="6381328"/>
            <a:ext cx="6342528" cy="31244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01580"/>
            <a:ext cx="7782688" cy="557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3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5" y="116632"/>
            <a:ext cx="8856984" cy="83069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tx1"/>
                </a:solidFill>
              </a:rPr>
              <a:t>Оформление уголка к празднику </a:t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>«День Космонавтики»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41986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1" y="947322"/>
            <a:ext cx="7992814" cy="5910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0"/>
            <a:ext cx="8496944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smtClean="0">
                <a:solidFill>
                  <a:schemeClr val="tx1"/>
                </a:solidFill>
              </a:rPr>
              <a:t>Итоговая игра </a:t>
            </a:r>
            <a:r>
              <a:rPr lang="ru-RU" sz="4800" dirty="0" smtClean="0">
                <a:solidFill>
                  <a:schemeClr val="tx1"/>
                </a:solidFill>
              </a:rPr>
              <a:t>«</a:t>
            </a:r>
            <a:r>
              <a:rPr lang="ru-RU" sz="4800" dirty="0" smtClean="0">
                <a:solidFill>
                  <a:schemeClr val="tx1"/>
                </a:solidFill>
              </a:rPr>
              <a:t>Летим в космос»</a:t>
            </a:r>
            <a:endParaRPr lang="ru-RU" sz="48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933056"/>
            <a:ext cx="3960190" cy="28992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0" y="575707"/>
            <a:ext cx="6120680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1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6448" y="116632"/>
            <a:ext cx="7851648" cy="57606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852936"/>
            <a:ext cx="4896544" cy="36745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6712"/>
            <a:ext cx="5040560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6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476672"/>
            <a:ext cx="8568952" cy="936104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tx1"/>
                </a:solidFill>
              </a:rPr>
              <a:t>Совместная работа родителей с детьми в создании поделок и аппликаций</a:t>
            </a: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24744"/>
            <a:ext cx="7997445" cy="5733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712968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4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"/>
            <a:ext cx="8894856" cy="16048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chemeClr val="tx1"/>
                </a:solidFill>
              </a:rPr>
              <a:t>Рубрика для </a:t>
            </a:r>
            <a:r>
              <a:rPr lang="ru-RU" sz="4400" dirty="0" smtClean="0">
                <a:solidFill>
                  <a:schemeClr val="tx1"/>
                </a:solidFill>
              </a:rPr>
              <a:t>родителей. </a:t>
            </a:r>
            <a:br>
              <a:rPr lang="ru-RU" sz="44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>Оформление папки-ширмы</a:t>
            </a:r>
            <a:r>
              <a:rPr lang="ru-RU" sz="4000" dirty="0" smtClean="0">
                <a:solidFill>
                  <a:schemeClr val="tx1"/>
                </a:solidFill>
              </a:rPr>
              <a:t> </a:t>
            </a:r>
            <a:r>
              <a:rPr lang="ru-RU" sz="4000" dirty="0" smtClean="0">
                <a:solidFill>
                  <a:schemeClr val="tx1"/>
                </a:solidFill>
              </a:rPr>
              <a:t>«Покорители Космоса»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5" name="Picture 2" descr="C:\Users\admin\Desktop\Космос\картинки космаса\img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604815"/>
            <a:ext cx="1912987" cy="1440159"/>
          </a:xfrm>
          <a:prstGeom prst="rect">
            <a:avLst/>
          </a:prstGeom>
          <a:noFill/>
          <a:extLst/>
        </p:spPr>
      </p:pic>
      <p:sp>
        <p:nvSpPr>
          <p:cNvPr id="6" name="TextBox 5"/>
          <p:cNvSpPr txBox="1"/>
          <p:nvPr/>
        </p:nvSpPr>
        <p:spPr>
          <a:xfrm>
            <a:off x="508323" y="3140968"/>
            <a:ext cx="20162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 smtClean="0"/>
              <a:t>19 </a:t>
            </a:r>
            <a:r>
              <a:rPr lang="ru-RU" sz="1600" b="1" dirty="0"/>
              <a:t>августа 1960 </a:t>
            </a:r>
            <a:r>
              <a:rPr lang="ru-RU" sz="1600" dirty="0"/>
              <a:t>года совершён первый в истории орбитальный полёт в космос живых существ с успешным возвращением на Землю. На корабле «Спутник-5» орбитальный полёт совершили собаки Белка и Стрелка (СССР).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7" name="Picture 2" descr="C:\Users\admin\Desktop\Космос\картинки космаса\legenda-sovetskoj-kosmonavtiki-jurij-gagarin-v_13_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604815"/>
            <a:ext cx="1944216" cy="1428251"/>
          </a:xfrm>
          <a:prstGeom prst="rect">
            <a:avLst/>
          </a:prstGeom>
          <a:noFill/>
          <a:extLst/>
        </p:spPr>
      </p:pic>
      <p:pic>
        <p:nvPicPr>
          <p:cNvPr id="8" name="Picture 2" descr="C:\Users\admin\Desktop\Космос\картинки космаса\4322123012014_as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604815"/>
            <a:ext cx="1910080" cy="1413669"/>
          </a:xfrm>
          <a:prstGeom prst="rect">
            <a:avLst/>
          </a:prstGeom>
          <a:noFill/>
          <a:extLst/>
        </p:spPr>
      </p:pic>
      <p:sp>
        <p:nvSpPr>
          <p:cNvPr id="9" name="TextBox 8"/>
          <p:cNvSpPr txBox="1"/>
          <p:nvPr/>
        </p:nvSpPr>
        <p:spPr>
          <a:xfrm>
            <a:off x="2826740" y="3140968"/>
            <a:ext cx="1800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 smtClean="0"/>
              <a:t>18 </a:t>
            </a:r>
            <a:r>
              <a:rPr lang="ru-RU" sz="1600" b="1" dirty="0"/>
              <a:t>марта 1965 </a:t>
            </a:r>
            <a:r>
              <a:rPr lang="ru-RU" sz="1600" dirty="0"/>
              <a:t>года совершён первый в истории выход человека в открытый космос. Космонавт Алексей Леонов совершил выход в открытый космос из корабля Восход-2  (СССР).</a:t>
            </a:r>
          </a:p>
          <a:p>
            <a:endParaRPr lang="ru-RU" sz="1600" dirty="0" smtClean="0"/>
          </a:p>
          <a:p>
            <a:endParaRPr lang="ru-RU" sz="1600" dirty="0"/>
          </a:p>
        </p:txBody>
      </p:sp>
      <p:pic>
        <p:nvPicPr>
          <p:cNvPr id="10" name="Picture 2" descr="C:\Users\admin\Desktop\Космос\картинки космаса\c69997dd-3f8a-4559-9756-71c7775be9da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04815"/>
            <a:ext cx="2132965" cy="1500210"/>
          </a:xfrm>
          <a:prstGeom prst="rect">
            <a:avLst/>
          </a:prstGeom>
          <a:noFill/>
          <a:extLst/>
        </p:spPr>
      </p:pic>
      <p:sp>
        <p:nvSpPr>
          <p:cNvPr id="11" name="TextBox 10"/>
          <p:cNvSpPr txBox="1"/>
          <p:nvPr/>
        </p:nvSpPr>
        <p:spPr>
          <a:xfrm>
            <a:off x="4788024" y="3284984"/>
            <a:ext cx="201622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800" b="1" dirty="0" smtClean="0"/>
              <a:t>16 </a:t>
            </a:r>
            <a:r>
              <a:rPr lang="ru-RU" sz="1800" b="1" dirty="0"/>
              <a:t>июня 1963 </a:t>
            </a:r>
            <a:r>
              <a:rPr lang="ru-RU" sz="1800" dirty="0"/>
              <a:t>года совершён первый в мире полёт в космос женщины-космонавта (Валентина Терешкова) на космическом корабле Восток-6 (СССР).</a:t>
            </a:r>
          </a:p>
          <a:p>
            <a:r>
              <a:rPr lang="ru-RU" dirty="0"/>
              <a:t> 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164288" y="3140968"/>
            <a:ext cx="172819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800" b="1" dirty="0" smtClean="0"/>
              <a:t>12 </a:t>
            </a:r>
            <a:r>
              <a:rPr lang="ru-RU" sz="1800" b="1" dirty="0"/>
              <a:t>апреля 1961 </a:t>
            </a:r>
            <a:r>
              <a:rPr lang="ru-RU" sz="1800" dirty="0"/>
              <a:t>года совершён первый полёт человека в космос (Ю. Гагарин) на корабле Восток-1 (СССР).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354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7772400" cy="936104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dirty="0">
                <a:solidFill>
                  <a:schemeClr val="tx1"/>
                </a:solidFill>
              </a:rPr>
              <a:t>Важнейшие этапы освоения </a:t>
            </a:r>
            <a:r>
              <a:rPr lang="ru-RU" sz="4000" dirty="0" smtClean="0">
                <a:solidFill>
                  <a:schemeClr val="tx1"/>
                </a:solidFill>
              </a:rPr>
              <a:t>космоса: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24579" name="Текст 2"/>
          <p:cNvSpPr txBox="1">
            <a:spLocks/>
          </p:cNvSpPr>
          <p:nvPr/>
        </p:nvSpPr>
        <p:spPr bwMode="auto">
          <a:xfrm>
            <a:off x="5292080" y="3717032"/>
            <a:ext cx="2880320" cy="244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/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ru-RU" sz="2200" dirty="0">
                <a:latin typeface="Constantia" pitchFamily="18" charset="0"/>
              </a:rPr>
              <a:t>4 октября 1957 года запущен первый искусственный спутник Земли Спутник-1 (СССР).</a:t>
            </a:r>
          </a:p>
        </p:txBody>
      </p:sp>
      <p:pic>
        <p:nvPicPr>
          <p:cNvPr id="24580" name="Picture 4" descr="http://www.metod-kopilka.ru/images/doc/36/31012/img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064" y="1631804"/>
            <a:ext cx="2469034" cy="1852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armyman.info/photo/107-0/106005_y_fe7995a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624" y="1340768"/>
            <a:ext cx="2304256" cy="187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95536" y="3398357"/>
            <a:ext cx="42484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</a:t>
            </a:r>
            <a:r>
              <a:rPr lang="ru-RU" b="1" dirty="0"/>
              <a:t>1957 </a:t>
            </a:r>
            <a:r>
              <a:rPr lang="ru-RU" dirty="0"/>
              <a:t>году под руководством Королёва была создана первая в мире межконтинентальная баллистическая ракета Р-7, которая в том же году была использована для запуска первого в мире искусственного спутника Земли.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04664"/>
            <a:ext cx="7851648" cy="1337320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  <a:effectLst/>
              </a:rPr>
              <a:t>И</a:t>
            </a:r>
            <a:r>
              <a:rPr lang="ru-RU" sz="3200" dirty="0" smtClean="0">
                <a:solidFill>
                  <a:schemeClr val="tx1"/>
                </a:solidFill>
                <a:effectLst/>
              </a:rPr>
              <a:t>звестные </a:t>
            </a:r>
            <a:r>
              <a:rPr lang="ru-RU" sz="3200" dirty="0">
                <a:solidFill>
                  <a:schemeClr val="tx1"/>
                </a:solidFill>
                <a:effectLst/>
              </a:rPr>
              <a:t>слова Гагарина, написанные и подписанные им на клочке бумаги после его исторического полёта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026" name="Picture 2" descr="Записка Гагарин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32856"/>
            <a:ext cx="6666239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72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0192" y="0"/>
            <a:ext cx="7851648" cy="74868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Проект «Космос» рубрика из газет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2050" name="Picture 2" descr="RIAN archive 409362 Literaturnaya Gazeta article about YuriGagarin, first man in spa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50038"/>
            <a:ext cx="3638935" cy="559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56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body" idx="1"/>
          </p:nvPr>
        </p:nvSpPr>
        <p:spPr>
          <a:xfrm>
            <a:off x="323850" y="0"/>
            <a:ext cx="8640763" cy="6742113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</a:t>
            </a:r>
            <a:r>
              <a:rPr lang="ru-RU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исследовательский</a:t>
            </a:r>
          </a:p>
          <a:p>
            <a:pPr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</a:t>
            </a:r>
            <a:r>
              <a:rPr lang="ru-RU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старшей группы, педагоги, специалисты, родители</a:t>
            </a:r>
          </a:p>
          <a:p>
            <a:pPr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проведения</a:t>
            </a:r>
            <a:r>
              <a:rPr lang="ru-RU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три недели (март - апрель)</a:t>
            </a:r>
          </a:p>
          <a:p>
            <a:pPr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r>
              <a:rPr lang="ru-RU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детей с космосом, расширить и закрепить представления детей об окружающем мире.</a:t>
            </a:r>
          </a:p>
          <a:p>
            <a:pPr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Вызвать у детей желание узнать много нового и интересного про Космос?</a:t>
            </a:r>
          </a:p>
          <a:p>
            <a:pPr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Познакомить детей с Солнечной системой.</a:t>
            </a:r>
          </a:p>
          <a:p>
            <a:pPr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инициативность, активность, самостоятельность – умение планировать и организовывать собственную деятельность, умение сотрудничать, понимать и ценить совместные действия.</a:t>
            </a:r>
          </a:p>
          <a:p>
            <a:pPr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желание принимать участие в проекте.</a:t>
            </a:r>
          </a:p>
          <a:p>
            <a:pPr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body" idx="1"/>
          </p:nvPr>
        </p:nvSpPr>
        <p:spPr>
          <a:xfrm>
            <a:off x="530225" y="188913"/>
            <a:ext cx="8218488" cy="6408737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600" b="1" dirty="0">
                <a:solidFill>
                  <a:schemeClr val="accent3"/>
                </a:solidFill>
              </a:rPr>
              <a:t>Результаты детской продуктивной деятельности, планирующие в ходе реализации проекта:</a:t>
            </a:r>
            <a:endParaRPr lang="ru-RU" sz="2600" dirty="0">
              <a:solidFill>
                <a:schemeClr val="accent3"/>
              </a:solidFill>
            </a:endParaRPr>
          </a:p>
          <a:p>
            <a:pPr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/>
              <a:t>- выставка рисунков мелками «Этот необъятный космос»;</a:t>
            </a:r>
          </a:p>
          <a:p>
            <a:pPr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/>
              <a:t>- выставка рисунков красками «Земля и инопланетяне»;</a:t>
            </a:r>
          </a:p>
          <a:p>
            <a:pPr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/>
              <a:t>- робототехника «Космодром»;</a:t>
            </a:r>
          </a:p>
          <a:p>
            <a:pPr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/>
              <a:t>-оформление стенда «Строение солнечной системы».                                                                  - занятие-праздник </a:t>
            </a:r>
            <a:r>
              <a:rPr lang="ru-RU" dirty="0" smtClean="0"/>
              <a:t>«Космические просторы»</a:t>
            </a:r>
            <a:endParaRPr lang="ru-RU" dirty="0"/>
          </a:p>
          <a:p>
            <a:pPr algn="ct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600" b="1" dirty="0">
                <a:solidFill>
                  <a:schemeClr val="accent3"/>
                </a:solidFill>
              </a:rPr>
              <a:t>Ожидаемые результаты</a:t>
            </a:r>
          </a:p>
          <a:p>
            <a:pPr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/>
              <a:t>Сформированность у дошкольников первичных представлений о Вселенной, Солнечной системе, планетах, звёздах;</a:t>
            </a:r>
          </a:p>
          <a:p>
            <a:pPr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/>
              <a:t>Развитие способности у детей старшего дошкольного возраста к поисковой деятельности;</a:t>
            </a:r>
          </a:p>
          <a:p>
            <a:pPr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/>
              <a:t>Развитие у детей инициативы, сообразительности, пытливости, самостоятельности;</a:t>
            </a:r>
          </a:p>
          <a:p>
            <a:pPr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/>
              <a:t>Развитие интереса к проведению экспериментов и желания принимать участие в них.</a:t>
            </a:r>
          </a:p>
          <a:p>
            <a:pPr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388" y="115888"/>
            <a:ext cx="8856662" cy="65532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3500" b="1" dirty="0"/>
              <a:t>Этапы реализации:</a:t>
            </a:r>
            <a:endParaRPr lang="ru-RU" sz="3500" dirty="0"/>
          </a:p>
          <a:p>
            <a:pPr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600" b="1" dirty="0" smtClean="0">
                <a:solidFill>
                  <a:schemeClr val="accent3"/>
                </a:solidFill>
              </a:rPr>
              <a:t> 1 </a:t>
            </a:r>
            <a:r>
              <a:rPr lang="ru-RU" sz="2600" b="1" dirty="0">
                <a:solidFill>
                  <a:schemeClr val="accent3"/>
                </a:solidFill>
              </a:rPr>
              <a:t>этап – организационный:</a:t>
            </a:r>
            <a:r>
              <a:rPr lang="ru-RU" sz="2600" dirty="0">
                <a:solidFill>
                  <a:schemeClr val="accent3"/>
                </a:solidFill>
              </a:rPr>
              <a:t> </a:t>
            </a:r>
          </a:p>
          <a:p>
            <a:pPr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b="1" dirty="0"/>
              <a:t>Сбор информации и подготовка литературы по теме проекта, создание развивающей среды в группе, планирование, привлечение родителей к предстоящей творческой работе.</a:t>
            </a:r>
          </a:p>
          <a:p>
            <a:pPr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600" b="1" dirty="0" smtClean="0">
                <a:solidFill>
                  <a:schemeClr val="accent3"/>
                </a:solidFill>
              </a:rPr>
              <a:t> 2 </a:t>
            </a:r>
            <a:r>
              <a:rPr lang="ru-RU" sz="2600" b="1" dirty="0">
                <a:solidFill>
                  <a:schemeClr val="accent3"/>
                </a:solidFill>
              </a:rPr>
              <a:t>этап</a:t>
            </a:r>
            <a:r>
              <a:rPr lang="ru-RU" sz="2600" dirty="0">
                <a:solidFill>
                  <a:schemeClr val="accent3"/>
                </a:solidFill>
              </a:rPr>
              <a:t> – </a:t>
            </a:r>
            <a:r>
              <a:rPr lang="ru-RU" sz="2600" b="1" dirty="0">
                <a:solidFill>
                  <a:schemeClr val="accent3"/>
                </a:solidFill>
              </a:rPr>
              <a:t>познавательный, исследовательский:</a:t>
            </a:r>
            <a:r>
              <a:rPr lang="ru-RU" sz="2600" dirty="0">
                <a:solidFill>
                  <a:schemeClr val="accent3"/>
                </a:solidFill>
              </a:rPr>
              <a:t> </a:t>
            </a:r>
          </a:p>
          <a:p>
            <a:pPr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/>
              <a:t>      </a:t>
            </a:r>
            <a:r>
              <a:rPr lang="ru-RU" b="1" dirty="0"/>
              <a:t>Проведение тематических занятий, бесед, экспериментов.</a:t>
            </a:r>
          </a:p>
          <a:p>
            <a:pPr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b="1" dirty="0" smtClean="0">
                <a:solidFill>
                  <a:schemeClr val="accent3"/>
                </a:solidFill>
              </a:rPr>
              <a:t> </a:t>
            </a:r>
            <a:r>
              <a:rPr lang="ru-RU" sz="2600" b="1" dirty="0" smtClean="0">
                <a:solidFill>
                  <a:schemeClr val="accent3"/>
                </a:solidFill>
              </a:rPr>
              <a:t>3 </a:t>
            </a:r>
            <a:r>
              <a:rPr lang="ru-RU" sz="2600" b="1" dirty="0">
                <a:solidFill>
                  <a:schemeClr val="accent3"/>
                </a:solidFill>
              </a:rPr>
              <a:t>этап – практический: </a:t>
            </a:r>
            <a:endParaRPr lang="ru-RU" sz="2600" dirty="0">
              <a:solidFill>
                <a:schemeClr val="accent3"/>
              </a:solidFill>
            </a:endParaRPr>
          </a:p>
          <a:p>
            <a:pPr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/>
              <a:t>      </a:t>
            </a:r>
            <a:r>
              <a:rPr lang="ru-RU" b="1" dirty="0"/>
              <a:t>Изготовление поделок, рисование, лепка.</a:t>
            </a:r>
          </a:p>
          <a:p>
            <a:pPr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b="1" dirty="0" smtClean="0">
                <a:solidFill>
                  <a:schemeClr val="accent3"/>
                </a:solidFill>
              </a:rPr>
              <a:t> </a:t>
            </a:r>
            <a:r>
              <a:rPr lang="ru-RU" sz="2600" b="1" dirty="0" smtClean="0">
                <a:solidFill>
                  <a:schemeClr val="accent3"/>
                </a:solidFill>
              </a:rPr>
              <a:t>4 </a:t>
            </a:r>
            <a:r>
              <a:rPr lang="ru-RU" sz="2600" b="1" dirty="0">
                <a:solidFill>
                  <a:schemeClr val="accent3"/>
                </a:solidFill>
              </a:rPr>
              <a:t>этап </a:t>
            </a:r>
            <a:r>
              <a:rPr lang="ru-RU" sz="2600" dirty="0">
                <a:solidFill>
                  <a:schemeClr val="accent3"/>
                </a:solidFill>
              </a:rPr>
              <a:t>–</a:t>
            </a:r>
            <a:r>
              <a:rPr lang="ru-RU" sz="2600" b="1" dirty="0">
                <a:solidFill>
                  <a:schemeClr val="accent3"/>
                </a:solidFill>
              </a:rPr>
              <a:t>итоговый: </a:t>
            </a:r>
            <a:endParaRPr lang="ru-RU" sz="2600" dirty="0">
              <a:solidFill>
                <a:schemeClr val="accent3"/>
              </a:solidFill>
            </a:endParaRPr>
          </a:p>
          <a:p>
            <a:pPr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b="1" dirty="0"/>
              <a:t>      Обобщение опыта, проведение праздника </a:t>
            </a:r>
            <a:r>
              <a:rPr lang="ru-RU" b="1" dirty="0" smtClean="0"/>
              <a:t>«Космические просторы»</a:t>
            </a:r>
            <a:r>
              <a:rPr lang="ru-RU" dirty="0" smtClean="0"/>
              <a:t>                         </a:t>
            </a:r>
            <a:endParaRPr lang="ru-RU" dirty="0"/>
          </a:p>
          <a:p>
            <a:pPr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b="1" dirty="0"/>
              <a:t> </a:t>
            </a:r>
            <a:endParaRPr lang="ru-RU" dirty="0"/>
          </a:p>
          <a:p>
            <a:pPr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b="1" dirty="0"/>
              <a:t> </a:t>
            </a:r>
            <a:endParaRPr lang="ru-RU" dirty="0"/>
          </a:p>
          <a:p>
            <a:pPr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b="1" dirty="0"/>
              <a:t> </a:t>
            </a:r>
            <a:endParaRPr lang="ru-RU" dirty="0"/>
          </a:p>
          <a:p>
            <a:pPr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body" idx="1"/>
          </p:nvPr>
        </p:nvSpPr>
        <p:spPr>
          <a:xfrm>
            <a:off x="323528" y="116632"/>
            <a:ext cx="8712968" cy="6552728"/>
          </a:xfrm>
          <a:ln>
            <a:noFill/>
          </a:ln>
        </p:spPr>
        <p:txBody>
          <a:bodyPr>
            <a:normAutofit fontScale="40000" lnSpcReduction="20000"/>
          </a:bodyPr>
          <a:lstStyle/>
          <a:p>
            <a:pPr algn="ctr" fontAlgn="auto">
              <a:spcAft>
                <a:spcPts val="0"/>
              </a:spcAft>
              <a:buClr>
                <a:schemeClr val="accent3"/>
              </a:buClr>
              <a:defRPr/>
            </a:pPr>
            <a:endParaRPr lang="ru-RU" sz="5100" b="1" dirty="0" smtClean="0"/>
          </a:p>
          <a:p>
            <a:pPr algn="ctr" fontAlgn="auto"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5100" b="1" dirty="0" smtClean="0"/>
              <a:t>Мероприятия </a:t>
            </a:r>
            <a:r>
              <a:rPr lang="ru-RU" sz="5100" b="1" dirty="0"/>
              <a:t>по реализации проекта </a:t>
            </a:r>
            <a:r>
              <a:rPr lang="ru-RU" sz="5100" b="1" dirty="0" smtClean="0"/>
              <a:t>«Космос»</a:t>
            </a:r>
          </a:p>
          <a:p>
            <a:pPr algn="ctr" fontAlgn="auto">
              <a:spcAft>
                <a:spcPts val="0"/>
              </a:spcAft>
              <a:buClr>
                <a:schemeClr val="accent3"/>
              </a:buClr>
              <a:defRPr/>
            </a:pPr>
            <a:endParaRPr lang="ru-RU" sz="5100" b="1" dirty="0" smtClean="0"/>
          </a:p>
          <a:p>
            <a:pPr fontAlgn="auto"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43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Познавательное </a:t>
            </a:r>
            <a:r>
              <a:rPr lang="ru-RU" sz="43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развитие:</a:t>
            </a:r>
            <a:r>
              <a:rPr lang="ru-RU" sz="3700" dirty="0"/>
              <a:t> </a:t>
            </a:r>
            <a:r>
              <a:rPr lang="ru-RU" sz="4300" dirty="0"/>
              <a:t> Беседа  «Первые попытки покорения космоса», «Из истории возникновения ракеты», занятие «Солнечная система», «Что мы знаем о космосе?», </a:t>
            </a:r>
            <a:r>
              <a:rPr lang="ru-RU" sz="4300" dirty="0" smtClean="0"/>
              <a:t>просмотр </a:t>
            </a:r>
            <a:r>
              <a:rPr lang="ru-RU" sz="4300" dirty="0"/>
              <a:t>видеофильмов и видеороликов на DVD, </a:t>
            </a:r>
            <a:r>
              <a:rPr lang="ru-RU" sz="4300" dirty="0" smtClean="0"/>
              <a:t>рассматривание книг о космосе, </a:t>
            </a:r>
            <a:r>
              <a:rPr lang="ru-RU" sz="4300" dirty="0"/>
              <a:t>и</a:t>
            </a:r>
            <a:r>
              <a:rPr lang="ru-RU" sz="4300" dirty="0" smtClean="0"/>
              <a:t>зучение стенда </a:t>
            </a:r>
            <a:r>
              <a:rPr lang="ru-RU" sz="4300" dirty="0"/>
              <a:t>«Наша солнечная система</a:t>
            </a:r>
            <a:r>
              <a:rPr lang="ru-RU" sz="4300" dirty="0" smtClean="0"/>
              <a:t>».</a:t>
            </a:r>
          </a:p>
          <a:p>
            <a:pPr fontAlgn="auto"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43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Речевое развитие</a:t>
            </a:r>
            <a:r>
              <a:rPr lang="ru-RU" sz="43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: </a:t>
            </a:r>
            <a:r>
              <a:rPr lang="ru-RU" sz="4300" dirty="0"/>
              <a:t>чтение стихов о космосе, разгадывание загадок, мини викторина, </a:t>
            </a:r>
            <a:r>
              <a:rPr lang="ru-RU" sz="4300" dirty="0" err="1"/>
              <a:t>Н.А.Андреев</a:t>
            </a:r>
            <a:r>
              <a:rPr lang="ru-RU" sz="4300" dirty="0"/>
              <a:t> «Как человек научился летать»; Г.Т. Черненко «Как человек полетел в космос?», </a:t>
            </a:r>
            <a:r>
              <a:rPr lang="ru-RU" sz="4300" dirty="0" err="1"/>
              <a:t>А.Леонов</a:t>
            </a:r>
            <a:r>
              <a:rPr lang="ru-RU" sz="4300" dirty="0"/>
              <a:t> «Выхожу в космос», игра-викторина «</a:t>
            </a:r>
            <a:r>
              <a:rPr lang="ru-RU" sz="4300" dirty="0" err="1"/>
              <a:t>Угадайка</a:t>
            </a:r>
            <a:r>
              <a:rPr lang="ru-RU" sz="4300" dirty="0" smtClean="0"/>
              <a:t>».</a:t>
            </a:r>
            <a:endParaRPr lang="ru-RU" sz="4300" dirty="0"/>
          </a:p>
          <a:p>
            <a:pPr fontAlgn="auto"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43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Социально-</a:t>
            </a:r>
            <a:r>
              <a:rPr lang="ru-RU" sz="43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коммукативное</a:t>
            </a:r>
            <a:r>
              <a:rPr lang="ru-RU" sz="43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: </a:t>
            </a:r>
            <a:r>
              <a:rPr lang="ru-RU" sz="4300" dirty="0" smtClean="0"/>
              <a:t>дидактическая </a:t>
            </a:r>
            <a:r>
              <a:rPr lang="ru-RU" sz="4300" dirty="0"/>
              <a:t>игра «</a:t>
            </a:r>
            <a:r>
              <a:rPr lang="ru-RU" sz="4300" dirty="0" err="1"/>
              <a:t>Складушки</a:t>
            </a:r>
            <a:r>
              <a:rPr lang="ru-RU" sz="4300" dirty="0"/>
              <a:t>», «Составь ракету», игра «Летит», игра «Неизведанная планета», игровое упражнение «Перегрузка и невесомость», опыты: «Солнечная система», «Метеориты и метеоритные кратеры»</a:t>
            </a:r>
          </a:p>
          <a:p>
            <a:pPr fontAlgn="auto"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43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Художественно – эстетическое развитие:</a:t>
            </a:r>
            <a:r>
              <a:rPr lang="ru-RU" sz="43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4300" dirty="0" smtClean="0"/>
              <a:t>Занятия по рисованию мелками: «Этот необъятный космос», занятие по рисованию красками «Земля и инопланетяне», аппликации «Солнечная система», лепка  «Ракета» и конструирование (</a:t>
            </a:r>
            <a:r>
              <a:rPr lang="ru-RU" sz="4300" dirty="0" err="1" smtClean="0"/>
              <a:t>Лего</a:t>
            </a:r>
            <a:r>
              <a:rPr lang="ru-RU" sz="4300" dirty="0" smtClean="0"/>
              <a:t>) «Космодром</a:t>
            </a:r>
            <a:r>
              <a:rPr lang="ru-RU" sz="4300" dirty="0"/>
              <a:t>». слушание песен о космосе группы «Непоседы», </a:t>
            </a:r>
            <a:r>
              <a:rPr lang="ru-RU" sz="4300" dirty="0" err="1"/>
              <a:t>А.Пахмутовой</a:t>
            </a:r>
            <a:r>
              <a:rPr lang="ru-RU" sz="4300" dirty="0"/>
              <a:t> «Знаете, каким он парнем был...»,  разучивание песни «Наш звездолёт».</a:t>
            </a:r>
          </a:p>
          <a:p>
            <a:pPr fontAlgn="auto"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43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Физическое развитие: </a:t>
            </a:r>
            <a:r>
              <a:rPr lang="ru-RU" sz="4300" dirty="0" smtClean="0"/>
              <a:t>физкультминутки</a:t>
            </a:r>
            <a:r>
              <a:rPr lang="ru-RU" sz="4300" dirty="0"/>
              <a:t>, эстафеты на космическую тематику, физкультурно-познавательное занятие «Если хочешь быть здоров</a:t>
            </a:r>
            <a:r>
              <a:rPr lang="ru-RU" sz="4300" dirty="0" smtClean="0"/>
              <a:t>!».</a:t>
            </a:r>
          </a:p>
          <a:p>
            <a:pPr fontAlgn="auto"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43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Работа с родителями:</a:t>
            </a:r>
            <a:r>
              <a:rPr lang="ru-RU" sz="4300" dirty="0"/>
              <a:t> ознакомление родителей с историей развития космонавтики в России в рубрике «Это интересно!»; создание совместно с детьми поделок, аппликаций, рисунков на выставку «Космические фантазии», подборка необходимой детской литературы, иллюстраций, открыток, изготовление папки-раскладушки, стенгазеты на заданную тематику.</a:t>
            </a:r>
          </a:p>
          <a:p>
            <a:pPr fontAlgn="auto">
              <a:spcAft>
                <a:spcPts val="0"/>
              </a:spcAft>
              <a:buClr>
                <a:schemeClr val="accent3"/>
              </a:buClr>
              <a:defRPr/>
            </a:pPr>
            <a:endParaRPr lang="ru-RU" sz="2600" dirty="0"/>
          </a:p>
          <a:p>
            <a:pPr fontAlgn="auto">
              <a:spcAft>
                <a:spcPts val="0"/>
              </a:spcAft>
              <a:buClr>
                <a:schemeClr val="accent3"/>
              </a:buClr>
              <a:defRPr/>
            </a:pPr>
            <a:endParaRPr lang="ru-RU" sz="2600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600" dirty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0097"/>
            <a:ext cx="9144000" cy="936104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tx1"/>
                </a:solidFill>
              </a:rPr>
              <a:t>Центр «Познание». Знакомство с проектом  «Космос».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35842" name="Picture 2" descr="C:\Users\admin\Desktop\мама\Фото-00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052736"/>
            <a:ext cx="7993062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0490"/>
            <a:ext cx="9130352" cy="442186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tx1"/>
                </a:solidFill>
                <a:effectLst/>
              </a:rPr>
              <a:t>Знакомство детей </a:t>
            </a:r>
            <a:r>
              <a:rPr lang="ru-RU" sz="3600" dirty="0" smtClean="0">
                <a:solidFill>
                  <a:schemeClr val="tx1"/>
                </a:solidFill>
                <a:effectLst/>
              </a:rPr>
              <a:t>с солнечной системой</a:t>
            </a:r>
            <a:endParaRPr lang="ru-RU" sz="4000" dirty="0">
              <a:solidFill>
                <a:schemeClr val="tx1"/>
              </a:solidFill>
              <a:effectLst/>
            </a:endParaRPr>
          </a:p>
        </p:txBody>
      </p:sp>
      <p:pic>
        <p:nvPicPr>
          <p:cNvPr id="31746" name="Picture 2" descr="C:\Users\admin\Desktop\Космос\картинки космаса\img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3928" y="3645024"/>
            <a:ext cx="5238525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676"/>
            <a:ext cx="5364088" cy="3780420"/>
          </a:xfrm>
          <a:prstGeom prst="rect">
            <a:avLst/>
          </a:prstGeom>
        </p:spPr>
      </p:pic>
      <p:pic>
        <p:nvPicPr>
          <p:cNvPr id="5" name="Picture 8" descr="https://openclipart.org/image/2400px/svg_to_png/138223/estrell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044" y="1124744"/>
            <a:ext cx="3168352" cy="154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779</TotalTime>
  <Words>801</Words>
  <Application>Microsoft Office PowerPoint</Application>
  <PresentationFormat>Экран (4:3)</PresentationFormat>
  <Paragraphs>89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5" baseType="lpstr">
      <vt:lpstr>Arial</vt:lpstr>
      <vt:lpstr>Calibri</vt:lpstr>
      <vt:lpstr>Constantia</vt:lpstr>
      <vt:lpstr>Times New Roman</vt:lpstr>
      <vt:lpstr>Wingdings 2</vt:lpstr>
      <vt:lpstr>Поток</vt:lpstr>
      <vt:lpstr>Проект «Космос» </vt:lpstr>
      <vt:lpstr>Этот исследовательский проект посвящается к празднику 12 апреля  «День Космонавтики»</vt:lpstr>
      <vt:lpstr>Актуальность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Центр «Познание». Знакомство с проектом  «Космос».</vt:lpstr>
      <vt:lpstr>Знакомство детей с солнечной системой</vt:lpstr>
      <vt:lpstr>Просмотр видеоролика о строении солнечной системы</vt:lpstr>
      <vt:lpstr>Презентация PowerPoint</vt:lpstr>
      <vt:lpstr>Оформление стенда «Строение солнечной системы»</vt:lpstr>
      <vt:lpstr>Солнце, планета или звезда?Какая по счету от солнца наша планета? </vt:lpstr>
      <vt:lpstr>Знакомство детей с первыми космонавтами</vt:lpstr>
      <vt:lpstr>Музей Космонавтики</vt:lpstr>
      <vt:lpstr>Презентация PowerPoint</vt:lpstr>
      <vt:lpstr>Презентация PowerPoint</vt:lpstr>
      <vt:lpstr>Презентация PowerPoint</vt:lpstr>
      <vt:lpstr>Презентация PowerPoint</vt:lpstr>
      <vt:lpstr>НОД рисование мелками                 «Этот необъятный космос»</vt:lpstr>
      <vt:lpstr>Презентация PowerPoint</vt:lpstr>
      <vt:lpstr>Детская библиотека о космосе</vt:lpstr>
      <vt:lpstr>Рассматривание книг, энциклопедий    о космосе</vt:lpstr>
      <vt:lpstr>НОД Рисование красками  «Земля и инопланетяне»</vt:lpstr>
      <vt:lpstr>Презентация PowerPoint</vt:lpstr>
      <vt:lpstr>Робототехника «Космодром»</vt:lpstr>
      <vt:lpstr>Презентация PowerPoint</vt:lpstr>
      <vt:lpstr>                         Инженерная школа</vt:lpstr>
      <vt:lpstr>Презентация PowerPoint</vt:lpstr>
      <vt:lpstr>Презентация PowerPoint</vt:lpstr>
      <vt:lpstr>Оформление уголка к празднику  «День Космонавтики»</vt:lpstr>
      <vt:lpstr>Итоговая игра «Летим в космос»</vt:lpstr>
      <vt:lpstr>Презентация PowerPoint</vt:lpstr>
      <vt:lpstr>Совместная работа родителей с детьми в создании поделок и аппликаций </vt:lpstr>
      <vt:lpstr>Презентация PowerPoint</vt:lpstr>
      <vt:lpstr>Рубрика для родителей.  Оформление папки-ширмы «Покорители Космоса»</vt:lpstr>
      <vt:lpstr>Важнейшие этапы освоения космоса:</vt:lpstr>
      <vt:lpstr>Известные слова Гагарина, написанные и подписанные им на клочке бумаги после его исторического полёта</vt:lpstr>
      <vt:lpstr>Проект «Космос» рубрика из газет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с детьми старшей группы дет. сада «Космос» </dc:title>
  <dc:creator>admin</dc:creator>
  <cp:lastModifiedBy>LENOVO</cp:lastModifiedBy>
  <cp:revision>77</cp:revision>
  <dcterms:created xsi:type="dcterms:W3CDTF">2015-12-06T06:26:35Z</dcterms:created>
  <dcterms:modified xsi:type="dcterms:W3CDTF">2016-07-11T10:06:22Z</dcterms:modified>
</cp:coreProperties>
</file>